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9D17-B097-7748-93B1-1EC2A5855E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0B7FAC-87E1-FA48-9110-F78C42894D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88867-46A4-7049-B034-5C758DBA1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734E9-79CC-334F-BB76-6F00C498E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89998-8E64-4E48-90D4-317904E4A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632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C73D-AA8D-944B-B168-D7AD044C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7CD271-7199-EA46-8107-6538BAA0D3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B4AE5-7F9C-A04B-8450-566E5D167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6952F-E876-2F4F-AB2D-D9DE7BC93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62CC5-33C1-6541-92F0-39D4815FF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435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ADE0D8-0F48-4542-9B4C-08B15BC67D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31DD54-28A2-D440-BA72-03485886D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5D525-3D98-4842-BF62-053BB78A4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745C0-D399-8E4F-86F1-534DE7EDD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890BF-374D-B24B-8C70-8CCB943B5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676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A0A88-E91D-8E49-8D06-8FFD0BC00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CBB6E-BD83-ED49-A21D-6CB1A43A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789D4-F8CF-6047-AA63-0FF246445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C0E85-D2E7-394F-8E86-FF356E289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9DDC4-645B-7848-AC8C-579A44A8C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23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9E81B-2B50-A04D-AE0B-C567E2D6F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9141E-367D-904F-B845-41F6E8D84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2DEAF-A4D3-B145-88E2-438D148FE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7900D-78F9-B446-8660-549B03FD1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74248-9458-554C-B399-36ECC848D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27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ECCA6-3CA1-4641-829C-82445CF33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C0FCE-1216-E140-AA42-B9D8044F0F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438DC6-8137-7042-B2F6-4983A0B18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D1BBD-5BB9-B543-9F08-D61A35B77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219F2C-40AA-014E-BF99-96CC252F0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8BF53E-EBC3-9640-A55A-B8F423B48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324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CEA76-18C7-A54F-823C-8D466348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B8249-E584-BC46-9554-67735D5BD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30C70-D084-CD47-BA4E-1314B75CF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DB6E1F-89C6-AA4B-B32A-20663FDCBD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A62F3D-4D86-D948-9820-D22C95F90B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8E4A5-FDEE-0641-B63E-2E6DE224A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F2129E-E54D-3D4D-A86D-3F1203D40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B13383-3A5B-0940-B6FC-B4D3C5C99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968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4DF9E-DC3A-8A44-9544-F543210FB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B9B91F-0A8A-6E42-9868-5CC9E1CA1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60E92F-3058-8A4F-995B-77FAB44FD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C4A19-BC40-C14B-AD3C-39D1AEAAB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68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616249-FA91-B942-A5DB-D31B04522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E4332F-BFF8-C54C-BA65-BFFCEE994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0198A-D149-6344-BE3E-A3CAD2F37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581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1149-7747-564B-858F-A53E1835B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7D0C5-9302-294D-B2AF-02B621BCF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52B4CD-5D42-4447-A3B2-52D3C19D7D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3EBFAE-D4DD-FD4C-92A4-323311489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9A67E8-9203-8545-B33D-FF95E451A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DE399-7371-924C-9F0D-95917DCAB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29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956FE-0183-7141-8C23-518A2980B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E51259-4BFF-5846-913D-E51FDCF37B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0C69E-9A42-924B-AF25-7B1B765E7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4566D0-452C-E143-ACBB-6E1A96FF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3413E-B8AB-F649-8A92-2C5575CA7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6A1755-88B4-3A41-9710-B47586927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79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4E3DD0-24B8-AA44-A89D-635D3991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759D2-1FB8-8345-BB33-239A179B0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24C92-38B0-8E4D-970A-4CD5916B11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648A0-59CE-CF4A-B009-9094647B69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5E06A-D586-7A44-BA85-F03D0C9DE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530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83A2-4161-1742-8AAA-5B277BDFEF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C009A-92B8-B943-990B-293484095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254000"/>
            <a:ext cx="12128500" cy="635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D17908F-F709-C84A-B86F-F8AF9C991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4204" y="254000"/>
            <a:ext cx="10883591" cy="1655762"/>
          </a:xfrm>
          <a:solidFill>
            <a:schemeClr val="bg1">
              <a:lumMod val="95000"/>
              <a:alpha val="85000"/>
            </a:schemeClr>
          </a:solidFill>
        </p:spPr>
        <p:txBody>
          <a:bodyPr/>
          <a:lstStyle/>
          <a:p>
            <a:r>
              <a:rPr lang="en-US" sz="3600" b="1" dirty="0"/>
              <a:t>Kings County Housing Data Analysis:</a:t>
            </a:r>
          </a:p>
          <a:p>
            <a:r>
              <a:rPr lang="en-US" b="1" dirty="0"/>
              <a:t>Linear regression prediction of housing prices secondary to housing characteristics 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E09B2-BB99-114C-9CE6-14F2055B9F93}"/>
              </a:ext>
            </a:extLst>
          </p:cNvPr>
          <p:cNvSpPr txBox="1"/>
          <p:nvPr/>
        </p:nvSpPr>
        <p:spPr>
          <a:xfrm>
            <a:off x="2714626" y="1539916"/>
            <a:ext cx="1386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Tim Mango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1D07C-E09E-074E-8A3E-001EAEF10F89}"/>
              </a:ext>
            </a:extLst>
          </p:cNvPr>
          <p:cNvSpPr txBox="1"/>
          <p:nvPr/>
        </p:nvSpPr>
        <p:spPr>
          <a:xfrm>
            <a:off x="6961483" y="1539916"/>
            <a:ext cx="166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Pablo Salcedo</a:t>
            </a:r>
          </a:p>
        </p:txBody>
      </p:sp>
    </p:spTree>
    <p:extLst>
      <p:ext uri="{BB962C8B-B14F-4D97-AF65-F5344CB8AC3E}">
        <p14:creationId xmlns:p14="http://schemas.microsoft.com/office/powerpoint/2010/main" val="275343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93DE6-446D-6E47-9C1D-AE0DF24FB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399" y="142029"/>
            <a:ext cx="9309136" cy="772559"/>
          </a:xfrm>
        </p:spPr>
        <p:txBody>
          <a:bodyPr/>
          <a:lstStyle/>
          <a:p>
            <a:r>
              <a:rPr lang="en-US" b="1" dirty="0"/>
              <a:t>   Final Model Variables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5B1854A-B5B0-EE4C-AFD4-0C90776FC3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4228095"/>
              </p:ext>
            </p:extLst>
          </p:nvPr>
        </p:nvGraphicFramePr>
        <p:xfrm>
          <a:off x="207224" y="914588"/>
          <a:ext cx="5888776" cy="3860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38041">
                  <a:extLst>
                    <a:ext uri="{9D8B030D-6E8A-4147-A177-3AD203B41FA5}">
                      <a16:colId xmlns:a16="http://schemas.microsoft.com/office/drawing/2014/main" val="1760371963"/>
                    </a:ext>
                  </a:extLst>
                </a:gridCol>
                <a:gridCol w="4550735">
                  <a:extLst>
                    <a:ext uri="{9D8B030D-6E8A-4147-A177-3AD203B41FA5}">
                      <a16:colId xmlns:a16="http://schemas.microsoft.com/office/drawing/2014/main" val="3113308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Variables Utilized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Variable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113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i="1" dirty="0"/>
                        <a:t>B</a:t>
                      </a:r>
                      <a:r>
                        <a:rPr lang="en-US" sz="1600" b="1" i="1" baseline="-25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Intercept term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22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err="1"/>
                        <a:t>sqft_living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footage of the home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021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bathrooms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number of bathrooms in home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327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floors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number of floors/levels in the home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168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overall grade given to the housing unit, based on King County grading system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568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sqft_living15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square footage of interior housing living space for the nearest 15 neighbors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084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created by subtracting the year the home was built (</a:t>
                      </a:r>
                      <a:r>
                        <a:rPr lang="en-US" sz="1600" i="1" dirty="0" err="1"/>
                        <a:t>yr_built</a:t>
                      </a:r>
                      <a:r>
                        <a:rPr lang="en-US" sz="1600" dirty="0"/>
                        <a:t>) from 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18998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9351CD6-1E2E-4C46-A688-B4D2A247A2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736410"/>
              </p:ext>
            </p:extLst>
          </p:nvPr>
        </p:nvGraphicFramePr>
        <p:xfrm>
          <a:off x="214313" y="5414011"/>
          <a:ext cx="5888776" cy="8421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60844">
                  <a:extLst>
                    <a:ext uri="{9D8B030D-6E8A-4147-A177-3AD203B41FA5}">
                      <a16:colId xmlns:a16="http://schemas.microsoft.com/office/drawing/2014/main" val="374892466"/>
                    </a:ext>
                  </a:extLst>
                </a:gridCol>
                <a:gridCol w="3227932">
                  <a:extLst>
                    <a:ext uri="{9D8B030D-6E8A-4147-A177-3AD203B41FA5}">
                      <a16:colId xmlns:a16="http://schemas.microsoft.com/office/drawing/2014/main" val="4154880570"/>
                    </a:ext>
                  </a:extLst>
                </a:gridCol>
              </a:tblGrid>
              <a:tr h="476426">
                <a:tc>
                  <a:txBody>
                    <a:bodyPr/>
                    <a:lstStyle/>
                    <a:p>
                      <a:r>
                        <a:rPr lang="en-US" dirty="0"/>
                        <a:t>Target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Variable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270920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US" b="1" dirty="0"/>
                        <a:t>price1000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price</a:t>
                      </a:r>
                      <a:r>
                        <a:rPr lang="en-US" i="0" dirty="0"/>
                        <a:t> of home divided by 1000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460745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A319325-7463-8240-95E2-CCEB0BAC8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691937"/>
              </p:ext>
            </p:extLst>
          </p:nvPr>
        </p:nvGraphicFramePr>
        <p:xfrm>
          <a:off x="6450528" y="173645"/>
          <a:ext cx="5380073" cy="654232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41369">
                  <a:extLst>
                    <a:ext uri="{9D8B030D-6E8A-4147-A177-3AD203B41FA5}">
                      <a16:colId xmlns:a16="http://schemas.microsoft.com/office/drawing/2014/main" val="4143917692"/>
                    </a:ext>
                  </a:extLst>
                </a:gridCol>
                <a:gridCol w="3438704">
                  <a:extLst>
                    <a:ext uri="{9D8B030D-6E8A-4147-A177-3AD203B41FA5}">
                      <a16:colId xmlns:a16="http://schemas.microsoft.com/office/drawing/2014/main" val="2510309538"/>
                    </a:ext>
                  </a:extLst>
                </a:gridCol>
              </a:tblGrid>
              <a:tr h="337907">
                <a:tc>
                  <a:txBody>
                    <a:bodyPr/>
                    <a:lstStyle/>
                    <a:p>
                      <a:r>
                        <a:rPr lang="en-US" sz="1600" dirty="0"/>
                        <a:t>Variables Excluded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Variable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675119"/>
                  </a:ext>
                </a:extLst>
              </a:tr>
              <a:tr h="337907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unique identified for a house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328492"/>
                  </a:ext>
                </a:extLst>
              </a:tr>
              <a:tr h="337907">
                <a:tc>
                  <a:txBody>
                    <a:bodyPr/>
                    <a:lstStyle/>
                    <a:p>
                      <a:r>
                        <a:rPr lang="en-US" sz="16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dateDate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unique identified for a house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165412"/>
                  </a:ext>
                </a:extLst>
              </a:tr>
              <a:tr h="337907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bedrooms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number of bedrooms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510708"/>
                  </a:ext>
                </a:extLst>
              </a:tr>
              <a:tr h="337907">
                <a:tc>
                  <a:txBody>
                    <a:bodyPr/>
                    <a:lstStyle/>
                    <a:p>
                      <a:r>
                        <a:rPr lang="en-US" sz="16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sqft_livingsquare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footage of the home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813898"/>
                  </a:ext>
                </a:extLst>
              </a:tr>
              <a:tr h="337907">
                <a:tc>
                  <a:txBody>
                    <a:bodyPr/>
                    <a:lstStyle/>
                    <a:p>
                      <a:r>
                        <a:rPr lang="en-US" sz="16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sqft_lotsquare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footage of the 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260905"/>
                  </a:ext>
                </a:extLst>
              </a:tr>
              <a:tr h="337907">
                <a:tc>
                  <a:txBody>
                    <a:bodyPr/>
                    <a:lstStyle/>
                    <a:p>
                      <a:r>
                        <a:rPr lang="en-US" sz="16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floorsTotal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floors (levels) in house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926329"/>
                  </a:ext>
                </a:extLst>
              </a:tr>
              <a:tr h="583658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waterfront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house which has a view to a waterfront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796248"/>
                  </a:ext>
                </a:extLst>
              </a:tr>
              <a:tr h="337907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view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has been viewed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173860"/>
                  </a:ext>
                </a:extLst>
              </a:tr>
              <a:tr h="337907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condition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how good the condition is ( Overall 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053346"/>
                  </a:ext>
                </a:extLst>
              </a:tr>
              <a:tr h="583658">
                <a:tc>
                  <a:txBody>
                    <a:bodyPr/>
                    <a:lstStyle/>
                    <a:p>
                      <a:r>
                        <a:rPr lang="en-US" sz="16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sqft_above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square footage of house apart from basement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815269"/>
                  </a:ext>
                </a:extLst>
              </a:tr>
              <a:tr h="337907">
                <a:tc>
                  <a:txBody>
                    <a:bodyPr/>
                    <a:lstStyle/>
                    <a:p>
                      <a:r>
                        <a:rPr lang="en-US" sz="16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sqft_basement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square footage of the basement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925253"/>
                  </a:ext>
                </a:extLst>
              </a:tr>
              <a:tr h="337907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zip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zipcode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016623"/>
                  </a:ext>
                </a:extLst>
              </a:tr>
              <a:tr h="337907">
                <a:tc>
                  <a:txBody>
                    <a:bodyPr/>
                    <a:lstStyle/>
                    <a:p>
                      <a:r>
                        <a:rPr lang="en-US" sz="16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yr_renovated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year when house was renovated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383944"/>
                  </a:ext>
                </a:extLst>
              </a:tr>
              <a:tr h="337907">
                <a:tc>
                  <a:txBody>
                    <a:bodyPr/>
                    <a:lstStyle/>
                    <a:p>
                      <a:r>
                        <a:rPr lang="en-US" sz="1600" b="1" dirty="0" err="1"/>
                        <a:t>lat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latitude coordinate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33097"/>
                  </a:ext>
                </a:extLst>
              </a:tr>
              <a:tr h="337907">
                <a:tc>
                  <a:txBody>
                    <a:bodyPr/>
                    <a:lstStyle/>
                    <a:p>
                      <a:r>
                        <a:rPr lang="en-US" sz="1600" b="1" dirty="0"/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longitude coordinate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569224"/>
                  </a:ext>
                </a:extLst>
              </a:tr>
              <a:tr h="644312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sqft_lot15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square footage of the land lots of the nearest 15 neighbors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104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3077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B0780-4B88-BA4D-B51A-C1281E745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E86B2-2BE7-CD41-86B6-750B2F021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33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1C7F9-4A53-564D-A1E3-3E38ABE4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A51A6-1DE5-AB47-AA88-110BBF118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74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4BA5D-91D4-224C-AEF4-2743DF7EC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96950-8D24-0D45-B7EC-905CF632B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</TotalTime>
  <Words>224</Words>
  <Application>Microsoft Macintosh PowerPoint</Application>
  <PresentationFormat>Widescreen</PresentationFormat>
  <Paragraphs>59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   Final Model Variables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pablo salcedo</dc:creator>
  <cp:lastModifiedBy>pablo salcedo</cp:lastModifiedBy>
  <cp:revision>6</cp:revision>
  <dcterms:created xsi:type="dcterms:W3CDTF">2019-05-07T19:56:24Z</dcterms:created>
  <dcterms:modified xsi:type="dcterms:W3CDTF">2019-05-08T12:37:14Z</dcterms:modified>
</cp:coreProperties>
</file>